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3" r:id="rId57"/>
    <p:sldId id="312" r:id="rId58"/>
    <p:sldId id="314" r:id="rId59"/>
    <p:sldId id="311" r:id="rId60"/>
  </p:sldIdLst>
  <p:sldSz cx="9144000" cy="5715000" type="screen16x1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/>
      <a:tcStyle>
        <a:tcBdr/>
        <a:fill>
          <a:solidFill>
            <a:srgbClr val="E8ECF4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/>
      <a:tcStyle>
        <a:tcBdr/>
        <a:fill>
          <a:solidFill>
            <a:srgbClr val="EFF3E9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/>
      <a:tcStyle>
        <a:tcBdr/>
        <a:fill>
          <a:solidFill>
            <a:srgbClr val="FDEE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725"/>
  </p:normalViewPr>
  <p:slideViewPr>
    <p:cSldViewPr snapToGrid="0" snapToObjects="1">
      <p:cViewPr varScale="1">
        <p:scale>
          <a:sx n="120" d="100"/>
          <a:sy n="120" d="100"/>
        </p:scale>
        <p:origin x="200" y="3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9" name="Shape 11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685800" y="1775355"/>
            <a:ext cx="7772400" cy="1225021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1600" y="3238500"/>
            <a:ext cx="6400800" cy="1460500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1pPr>
            <a:lvl2pPr marL="0" indent="457200" algn="ctr">
              <a:buSzTx/>
              <a:buFontTx/>
              <a:buNone/>
              <a:defRPr>
                <a:solidFill>
                  <a:srgbClr val="888888"/>
                </a:solidFill>
              </a:defRPr>
            </a:lvl2pPr>
            <a:lvl3pPr marL="0" indent="914400" algn="ctr">
              <a:buSzTx/>
              <a:buFontTx/>
              <a:buNone/>
              <a:defRPr>
                <a:solidFill>
                  <a:srgbClr val="888888"/>
                </a:solidFill>
              </a:defRPr>
            </a:lvl3pPr>
            <a:lvl4pPr marL="0" indent="1371600" algn="ctr">
              <a:buSzTx/>
              <a:buFontTx/>
              <a:buNone/>
              <a:defRPr>
                <a:solidFill>
                  <a:srgbClr val="888888"/>
                </a:solidFill>
              </a:defRPr>
            </a:lvl4pPr>
            <a:lvl5pPr marL="0" indent="1828800" algn="ctr">
              <a:buSzTx/>
              <a:buFontTx/>
              <a:buNone/>
              <a:defRPr>
                <a:solidFill>
                  <a:srgbClr val="888888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93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itle Text"/>
          <p:cNvSpPr txBox="1">
            <a:spLocks noGrp="1"/>
          </p:cNvSpPr>
          <p:nvPr>
            <p:ph type="title"/>
          </p:nvPr>
        </p:nvSpPr>
        <p:spPr>
          <a:xfrm>
            <a:off x="6629400" y="228865"/>
            <a:ext cx="2057400" cy="4876272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02" name="Body Level One…"/>
          <p:cNvSpPr txBox="1">
            <a:spLocks noGrp="1"/>
          </p:cNvSpPr>
          <p:nvPr>
            <p:ph type="body" idx="1"/>
          </p:nvPr>
        </p:nvSpPr>
        <p:spPr>
          <a:xfrm>
            <a:off x="457200" y="228865"/>
            <a:ext cx="6019800" cy="4876272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11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1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Text"/>
          <p:cNvSpPr txBox="1">
            <a:spLocks noGrp="1"/>
          </p:cNvSpPr>
          <p:nvPr>
            <p:ph type="title"/>
          </p:nvPr>
        </p:nvSpPr>
        <p:spPr>
          <a:xfrm>
            <a:off x="722312" y="3672418"/>
            <a:ext cx="7772401" cy="1135063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t>Title Text</a:t>
            </a:r>
          </a:p>
        </p:txBody>
      </p:sp>
      <p:sp>
        <p:nvSpPr>
          <p:cNvPr id="3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722312" y="2422261"/>
            <a:ext cx="7772401" cy="1250157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1pPr>
            <a:lvl2pPr marL="0" indent="4572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2pPr>
            <a:lvl3pPr marL="0" indent="9144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3pPr>
            <a:lvl4pPr marL="0" indent="13716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4pPr>
            <a:lvl5pPr marL="0" indent="18288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9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457200" y="1333500"/>
            <a:ext cx="4038600" cy="3771638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defRPr sz="2800"/>
            </a:lvl1pPr>
            <a:lvl2pPr marL="790575" indent="-333375">
              <a:spcBef>
                <a:spcPts val="600"/>
              </a:spcBef>
              <a:defRPr sz="2800"/>
            </a:lvl2pPr>
            <a:lvl3pPr marL="1234439" indent="-320039">
              <a:spcBef>
                <a:spcPts val="600"/>
              </a:spcBef>
              <a:defRPr sz="2800"/>
            </a:lvl3pPr>
            <a:lvl4pPr marL="1727200" indent="-355600">
              <a:spcBef>
                <a:spcPts val="600"/>
              </a:spcBef>
              <a:defRPr sz="2800"/>
            </a:lvl4pPr>
            <a:lvl5pPr marL="2184400" indent="-355600">
              <a:spcBef>
                <a:spcPts val="600"/>
              </a:spcBef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57200" y="1279260"/>
            <a:ext cx="4040188" cy="533137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500"/>
              </a:spcBef>
              <a:buSzTx/>
              <a:buFontTx/>
              <a:buNone/>
              <a:defRPr sz="2400" b="1"/>
            </a:lvl1pPr>
            <a:lvl2pPr marL="0" indent="457200">
              <a:spcBef>
                <a:spcPts val="500"/>
              </a:spcBef>
              <a:buSzTx/>
              <a:buFontTx/>
              <a:buNone/>
              <a:defRPr sz="2400" b="1"/>
            </a:lvl2pPr>
            <a:lvl3pPr marL="0" indent="914400">
              <a:spcBef>
                <a:spcPts val="500"/>
              </a:spcBef>
              <a:buSzTx/>
              <a:buFontTx/>
              <a:buNone/>
              <a:defRPr sz="2400" b="1"/>
            </a:lvl3pPr>
            <a:lvl4pPr marL="0" indent="1371600">
              <a:spcBef>
                <a:spcPts val="500"/>
              </a:spcBef>
              <a:buSzTx/>
              <a:buFontTx/>
              <a:buNone/>
              <a:defRPr sz="2400" b="1"/>
            </a:lvl4pPr>
            <a:lvl5pPr marL="0" indent="1828800">
              <a:spcBef>
                <a:spcPts val="500"/>
              </a:spcBef>
              <a:buSzTx/>
              <a:buFontTx/>
              <a:buNone/>
              <a:defRPr sz="2400" b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645026" y="1279260"/>
            <a:ext cx="4041776" cy="533137"/>
          </a:xfrm>
          <a:prstGeom prst="rect">
            <a:avLst/>
          </a:prstGeom>
        </p:spPr>
        <p:txBody>
          <a:bodyPr anchor="b"/>
          <a:lstStyle/>
          <a:p>
            <a:pPr marL="0" indent="0">
              <a:spcBef>
                <a:spcPts val="500"/>
              </a:spcBef>
              <a:buSzTx/>
              <a:buFontTx/>
              <a:buNone/>
              <a:defRPr sz="2400" b="1"/>
            </a:pPr>
            <a:endParaRPr/>
          </a:p>
        </p:txBody>
      </p:sp>
      <p:sp>
        <p:nvSpPr>
          <p:cNvPr id="5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itle Text"/>
          <p:cNvSpPr txBox="1">
            <a:spLocks noGrp="1"/>
          </p:cNvSpPr>
          <p:nvPr>
            <p:ph type="title"/>
          </p:nvPr>
        </p:nvSpPr>
        <p:spPr>
          <a:xfrm>
            <a:off x="457201" y="227541"/>
            <a:ext cx="3008315" cy="968376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t>Title Text</a:t>
            </a:r>
          </a:p>
        </p:txBody>
      </p:sp>
      <p:sp>
        <p:nvSpPr>
          <p:cNvPr id="73" name="Body Level One…"/>
          <p:cNvSpPr txBox="1">
            <a:spLocks noGrp="1"/>
          </p:cNvSpPr>
          <p:nvPr>
            <p:ph type="body" idx="1"/>
          </p:nvPr>
        </p:nvSpPr>
        <p:spPr>
          <a:xfrm>
            <a:off x="3575050" y="227542"/>
            <a:ext cx="5111750" cy="4877596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" name="Text Placeholder 3"/>
          <p:cNvSpPr>
            <a:spLocks noGrp="1"/>
          </p:cNvSpPr>
          <p:nvPr>
            <p:ph type="body" sz="half" idx="13"/>
          </p:nvPr>
        </p:nvSpPr>
        <p:spPr>
          <a:xfrm>
            <a:off x="457201" y="1195917"/>
            <a:ext cx="3008315" cy="3909221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300"/>
              </a:spcBef>
              <a:buSzTx/>
              <a:buFontTx/>
              <a:buNone/>
              <a:defRPr sz="1400"/>
            </a:pPr>
            <a:endParaRPr/>
          </a:p>
        </p:txBody>
      </p:sp>
      <p:sp>
        <p:nvSpPr>
          <p:cNvPr id="7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le Text"/>
          <p:cNvSpPr txBox="1">
            <a:spLocks noGrp="1"/>
          </p:cNvSpPr>
          <p:nvPr>
            <p:ph type="title"/>
          </p:nvPr>
        </p:nvSpPr>
        <p:spPr>
          <a:xfrm>
            <a:off x="1792288" y="4000500"/>
            <a:ext cx="5486401" cy="472282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t>Title Text</a:t>
            </a:r>
          </a:p>
        </p:txBody>
      </p:sp>
      <p:sp>
        <p:nvSpPr>
          <p:cNvPr id="83" name="Picture Placeholder 2"/>
          <p:cNvSpPr>
            <a:spLocks noGrp="1"/>
          </p:cNvSpPr>
          <p:nvPr>
            <p:ph type="pic" sz="half" idx="13"/>
          </p:nvPr>
        </p:nvSpPr>
        <p:spPr>
          <a:xfrm>
            <a:off x="1792288" y="510646"/>
            <a:ext cx="5486401" cy="3429001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792288" y="4472782"/>
            <a:ext cx="5486401" cy="67072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300"/>
              </a:spcBef>
              <a:buSzTx/>
              <a:buFontTx/>
              <a:buNone/>
              <a:defRPr sz="1400"/>
            </a:lvl1pPr>
            <a:lvl2pPr marL="0" indent="457200">
              <a:spcBef>
                <a:spcPts val="300"/>
              </a:spcBef>
              <a:buSzTx/>
              <a:buFontTx/>
              <a:buNone/>
              <a:defRPr sz="1400"/>
            </a:lvl2pPr>
            <a:lvl3pPr marL="0" indent="914400">
              <a:spcBef>
                <a:spcPts val="300"/>
              </a:spcBef>
              <a:buSzTx/>
              <a:buFontTx/>
              <a:buNone/>
              <a:defRPr sz="1400"/>
            </a:lvl3pPr>
            <a:lvl4pPr marL="0" indent="1371600">
              <a:spcBef>
                <a:spcPts val="300"/>
              </a:spcBef>
              <a:buSzTx/>
              <a:buFontTx/>
              <a:buNone/>
              <a:defRPr sz="1400"/>
            </a:lvl4pPr>
            <a:lvl5pPr marL="0" indent="1828800">
              <a:spcBef>
                <a:spcPts val="300"/>
              </a:spcBef>
              <a:buSzTx/>
              <a:buFontTx/>
              <a:buNone/>
              <a:defRPr sz="1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457200" y="228865"/>
            <a:ext cx="8229600" cy="952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457200" y="1333500"/>
            <a:ext cx="8229600" cy="37716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8176" y="5314474"/>
            <a:ext cx="258624" cy="2692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titleStyle>
    <p:bodyStyle>
      <a:lvl1pPr marL="342900" marR="0" indent="-3429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783771" marR="0" indent="-326571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sz="3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1219200" marR="0" indent="-3048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17373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sz="3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21945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»"/>
        <a:tabLst/>
        <a:defRPr sz="3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26517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31089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35661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40233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neowin.net/news/lets-encrypt-has-issued-its-billionth-certificate/" TargetMode="External"/><Relationship Id="rId3" Type="http://schemas.openxmlformats.org/officeDocument/2006/relationships/image" Target="../media/image1.tif"/><Relationship Id="rId7" Type="http://schemas.openxmlformats.org/officeDocument/2006/relationships/image" Target="../media/image3.png"/><Relationship Id="rId2" Type="http://schemas.openxmlformats.org/officeDocument/2006/relationships/hyperlink" Target="https://medium.com/asecuritysite-when-bob-met-alice/krack-is-back-meet-kr%C3%B8%C3%B8k-c0832fd4b598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medium.com/asecuritysite-when-bob-met-alice/the-beginning-of-the-end-for-tls-1-0-1-1-1-2-96635fd090f8" TargetMode="External"/><Relationship Id="rId5" Type="http://schemas.openxmlformats.org/officeDocument/2006/relationships/image" Target="../media/image2.png"/><Relationship Id="rId4" Type="http://schemas.openxmlformats.org/officeDocument/2006/relationships/hyperlink" Target="https://www.zdnet.com/article/how-to-enable-dns-over-https-doh-in-firefox/" TargetMode="External"/><Relationship Id="rId9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asecuritysite.com/ecdsa/ecdsa3" TargetMode="External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Image" descr="Image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142" y="54428"/>
            <a:ext cx="3797013" cy="2847760"/>
          </a:xfrm>
          <a:prstGeom prst="rect">
            <a:avLst/>
          </a:prstGeom>
          <a:ln w="12700">
            <a:miter lim="400000"/>
          </a:ln>
        </p:spPr>
      </p:pic>
      <p:pic>
        <p:nvPicPr>
          <p:cNvPr id="122" name="Screen Shot 2020-02-28 at 07.22.49.png" descr="Screen Shot 2020-02-28 at 07.22.49.png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2900" y="2811719"/>
            <a:ext cx="4651100" cy="269193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3" name="Screen Shot 2020-02-28 at 07.24.17.png" descr="Screen Shot 2020-02-28 at 07.24.17.png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821" y="3578322"/>
            <a:ext cx="3797013" cy="1594207"/>
          </a:xfrm>
          <a:prstGeom prst="rect">
            <a:avLst/>
          </a:prstGeom>
          <a:ln w="12700">
            <a:miter lim="400000"/>
          </a:ln>
        </p:spPr>
      </p:pic>
      <p:pic>
        <p:nvPicPr>
          <p:cNvPr id="124" name="Screen Shot 2020-02-28 at 08.59.15.png" descr="Screen Shot 2020-02-28 at 08.59.15.png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34042" y="118580"/>
            <a:ext cx="4768817" cy="22701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" grpId="1" animBg="1" advAuto="0"/>
      <p:bldP spid="122" grpId="3" animBg="1" advAuto="0"/>
      <p:bldP spid="123" grpId="2" animBg="1" advAuto="0"/>
      <p:bldP spid="124" grpId="4" animBg="1" advAuto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Title 1"/>
          <p:cNvSpPr txBox="1">
            <a:spLocks noGrp="1"/>
          </p:cNvSpPr>
          <p:nvPr>
            <p:ph type="title"/>
          </p:nvPr>
        </p:nvSpPr>
        <p:spPr>
          <a:xfrm>
            <a:off x="468312" y="309016"/>
            <a:ext cx="5327651" cy="4660504"/>
          </a:xfrm>
          <a:prstGeom prst="rect">
            <a:avLst/>
          </a:prstGeom>
        </p:spPr>
        <p:txBody>
          <a:bodyPr/>
          <a:lstStyle/>
          <a:p>
            <a:pPr algn="l">
              <a:defRPr sz="3900" b="1">
                <a:solidFill>
                  <a:srgbClr val="C00000"/>
                </a:solidFill>
              </a:defRPr>
            </a:pPr>
            <a:r>
              <a:rPr dirty="0"/>
              <a:t>Unit 6: Digital Certificates</a:t>
            </a:r>
            <a:br>
              <a:rPr dirty="0"/>
            </a:br>
            <a:r>
              <a:rPr sz="1800" b="0" dirty="0"/>
              <a:t>Introduction</a:t>
            </a:r>
            <a:br>
              <a:rPr sz="1800" b="0" dirty="0"/>
            </a:br>
            <a:r>
              <a:rPr sz="1800" b="0" dirty="0"/>
              <a:t>Authentication Methods</a:t>
            </a:r>
            <a:br>
              <a:rPr sz="1800" b="0" dirty="0"/>
            </a:br>
            <a:br>
              <a:rPr sz="1800" b="0" dirty="0"/>
            </a:br>
            <a:r>
              <a:rPr sz="2700" dirty="0">
                <a:solidFill>
                  <a:srgbClr val="000000"/>
                </a:solidFill>
              </a:rPr>
              <a:t>Prof Bill Buchanan OBE</a:t>
            </a:r>
            <a:br>
              <a:rPr sz="2700" dirty="0">
                <a:solidFill>
                  <a:srgbClr val="000000"/>
                </a:solidFill>
              </a:rPr>
            </a:br>
            <a:r>
              <a:rPr lang="en-GB" sz="1800" dirty="0"/>
              <a:t>https://</a:t>
            </a:r>
            <a:r>
              <a:rPr lang="en-GB" sz="1800" dirty="0" err="1"/>
              <a:t>asecuritysite.com</a:t>
            </a:r>
            <a:r>
              <a:rPr lang="en-GB" sz="1800" dirty="0"/>
              <a:t>/</a:t>
            </a:r>
            <a:r>
              <a:rPr lang="en-GB" sz="1800" dirty="0" err="1"/>
              <a:t>digitalcert</a:t>
            </a:r>
            <a:r>
              <a:rPr lang="en-GB" sz="1800" dirty="0"/>
              <a:t>/</a:t>
            </a:r>
            <a:endParaRPr sz="1800" b="0" dirty="0"/>
          </a:p>
        </p:txBody>
      </p:sp>
      <p:pic>
        <p:nvPicPr>
          <p:cNvPr id="4" name="Picture 3" descr="Text, letter&#10;&#10;Description automatically generated">
            <a:extLst>
              <a:ext uri="{FF2B5EF4-FFF2-40B4-BE49-F238E27FC236}">
                <a16:creationId xmlns:a16="http://schemas.microsoft.com/office/drawing/2014/main" id="{C9BA4FF2-7946-294F-BE71-EF5EE46D28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9981" y="1097812"/>
            <a:ext cx="4692501" cy="3519376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54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57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60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6" y="0"/>
            <a:ext cx="9108504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63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6" y="0"/>
            <a:ext cx="9108504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66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6" y="0"/>
            <a:ext cx="9108504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Title 1"/>
          <p:cNvSpPr txBox="1">
            <a:spLocks noGrp="1"/>
          </p:cNvSpPr>
          <p:nvPr>
            <p:ph type="title"/>
          </p:nvPr>
        </p:nvSpPr>
        <p:spPr>
          <a:xfrm>
            <a:off x="239712" y="614213"/>
            <a:ext cx="5327651" cy="3686474"/>
          </a:xfrm>
          <a:prstGeom prst="rect">
            <a:avLst/>
          </a:prstGeom>
        </p:spPr>
        <p:txBody>
          <a:bodyPr/>
          <a:lstStyle/>
          <a:p>
            <a:pPr algn="l">
              <a:defRPr sz="3900" b="1">
                <a:solidFill>
                  <a:srgbClr val="C00000"/>
                </a:solidFill>
              </a:defRPr>
            </a:pPr>
            <a:r>
              <a:rPr dirty="0"/>
              <a:t>Digital Certificates</a:t>
            </a:r>
            <a:br>
              <a:rPr dirty="0"/>
            </a:br>
            <a:r>
              <a:rPr sz="1800" b="0" dirty="0"/>
              <a:t> Introduction</a:t>
            </a:r>
            <a:br>
              <a:rPr sz="1800" b="0" dirty="0"/>
            </a:br>
            <a:r>
              <a:rPr sz="1800" b="0" dirty="0"/>
              <a:t>Authentication Methods</a:t>
            </a:r>
            <a:br>
              <a:rPr sz="1800" b="0" dirty="0"/>
            </a:br>
            <a:r>
              <a:rPr sz="1800" b="0" dirty="0"/>
              <a:t>PKI </a:t>
            </a:r>
            <a:br>
              <a:rPr sz="1800" b="0" dirty="0"/>
            </a:br>
            <a:r>
              <a:rPr sz="1800" b="0" dirty="0"/>
              <a:t>Digital Certificate Passing </a:t>
            </a:r>
            <a:br>
              <a:rPr sz="1800" b="0" dirty="0"/>
            </a:br>
            <a:br>
              <a:rPr sz="1800" b="0" dirty="0"/>
            </a:br>
            <a:r>
              <a:rPr sz="2700" dirty="0">
                <a:solidFill>
                  <a:srgbClr val="000000"/>
                </a:solidFill>
              </a:rPr>
              <a:t>Prof Bill Buchanan OBE</a:t>
            </a:r>
            <a:br>
              <a:rPr sz="2700" dirty="0">
                <a:solidFill>
                  <a:srgbClr val="000000"/>
                </a:solidFill>
              </a:rPr>
            </a:br>
            <a:r>
              <a:rPr lang="en-GB" sz="1800" dirty="0"/>
              <a:t>https://</a:t>
            </a:r>
            <a:r>
              <a:rPr lang="en-GB" sz="1800" dirty="0" err="1"/>
              <a:t>asecuritysite.com</a:t>
            </a:r>
            <a:r>
              <a:rPr lang="en-GB" sz="1800" dirty="0"/>
              <a:t>/</a:t>
            </a:r>
            <a:r>
              <a:rPr lang="en-GB" sz="1800" dirty="0" err="1"/>
              <a:t>digitalcert</a:t>
            </a:r>
            <a:r>
              <a:rPr lang="en-GB" sz="1800" dirty="0"/>
              <a:t>/</a:t>
            </a:r>
            <a:br>
              <a:rPr sz="1800" b="0" dirty="0"/>
            </a:br>
            <a:endParaRPr sz="1800" b="0" dirty="0"/>
          </a:p>
        </p:txBody>
      </p:sp>
      <p:pic>
        <p:nvPicPr>
          <p:cNvPr id="4" name="Picture 3" descr="Text, letter&#10;&#10;Description automatically generated">
            <a:extLst>
              <a:ext uri="{FF2B5EF4-FFF2-40B4-BE49-F238E27FC236}">
                <a16:creationId xmlns:a16="http://schemas.microsoft.com/office/drawing/2014/main" id="{517F96CB-B10F-E745-A337-1646DCA854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9981" y="1097812"/>
            <a:ext cx="4692501" cy="3519376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72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75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78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08504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itle 1"/>
          <p:cNvSpPr txBox="1">
            <a:spLocks noGrp="1"/>
          </p:cNvSpPr>
          <p:nvPr>
            <p:ph type="title"/>
          </p:nvPr>
        </p:nvSpPr>
        <p:spPr>
          <a:xfrm>
            <a:off x="430212" y="787400"/>
            <a:ext cx="5327651" cy="4140200"/>
          </a:xfrm>
          <a:prstGeom prst="rect">
            <a:avLst/>
          </a:prstGeom>
        </p:spPr>
        <p:txBody>
          <a:bodyPr/>
          <a:lstStyle/>
          <a:p>
            <a:pPr algn="l">
              <a:defRPr sz="3900" b="1">
                <a:solidFill>
                  <a:srgbClr val="C00000"/>
                </a:solidFill>
              </a:defRPr>
            </a:pPr>
            <a:r>
              <a:rPr dirty="0"/>
              <a:t>Digital Certificates</a:t>
            </a:r>
            <a:br>
              <a:rPr dirty="0"/>
            </a:br>
            <a:r>
              <a:rPr sz="1800" b="0" dirty="0"/>
              <a:t>Introduction</a:t>
            </a:r>
            <a:br>
              <a:rPr sz="1800" b="0" dirty="0"/>
            </a:br>
            <a:r>
              <a:rPr sz="1800" b="0" dirty="0"/>
              <a:t>Authentication Methods</a:t>
            </a:r>
            <a:br>
              <a:rPr sz="1800" b="0" dirty="0"/>
            </a:br>
            <a:r>
              <a:rPr lang="en-US" sz="1800" b="0" dirty="0"/>
              <a:t>Public Key Infrastructures</a:t>
            </a:r>
            <a:r>
              <a:rPr sz="1800" b="0" dirty="0"/>
              <a:t> </a:t>
            </a:r>
            <a:br>
              <a:rPr sz="1800" b="0" dirty="0"/>
            </a:br>
            <a:r>
              <a:rPr sz="1800" b="0" dirty="0"/>
              <a:t>Digital Certificate Passing </a:t>
            </a:r>
            <a:br>
              <a:rPr lang="en-US" sz="1800" b="0" dirty="0"/>
            </a:br>
            <a:r>
              <a:rPr lang="en-GB" sz="1800" b="0" dirty="0"/>
              <a:t>Digital Signatures</a:t>
            </a:r>
            <a:br>
              <a:rPr sz="1800" b="0" dirty="0"/>
            </a:br>
            <a:br>
              <a:rPr sz="1800" b="0" dirty="0"/>
            </a:br>
            <a:r>
              <a:rPr sz="2700" dirty="0">
                <a:solidFill>
                  <a:srgbClr val="000000"/>
                </a:solidFill>
              </a:rPr>
              <a:t>Prof Bill Buchanan OBE</a:t>
            </a:r>
            <a:br>
              <a:rPr sz="1800" b="0" dirty="0"/>
            </a:br>
            <a:r>
              <a:rPr lang="en-GB" sz="1800" dirty="0"/>
              <a:t>https://</a:t>
            </a:r>
            <a:r>
              <a:rPr lang="en-GB" sz="1800" dirty="0" err="1"/>
              <a:t>asecuritysite.com</a:t>
            </a:r>
            <a:r>
              <a:rPr lang="en-GB" sz="1800" dirty="0"/>
              <a:t>/</a:t>
            </a:r>
            <a:r>
              <a:rPr lang="en-GB" sz="1800" dirty="0" err="1"/>
              <a:t>digitalcert</a:t>
            </a:r>
            <a:r>
              <a:rPr lang="en-GB" sz="1800" dirty="0"/>
              <a:t>/</a:t>
            </a:r>
            <a:br>
              <a:rPr sz="1800" b="0" dirty="0"/>
            </a:br>
            <a:endParaRPr sz="1800" b="0" dirty="0"/>
          </a:p>
        </p:txBody>
      </p:sp>
      <p:pic>
        <p:nvPicPr>
          <p:cNvPr id="4" name="Picture 3" descr="Text, letter&#10;&#10;Description automatically generated">
            <a:extLst>
              <a:ext uri="{FF2B5EF4-FFF2-40B4-BE49-F238E27FC236}">
                <a16:creationId xmlns:a16="http://schemas.microsoft.com/office/drawing/2014/main" id="{9E061978-B265-354D-9DED-22EF4C8964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9981" y="1097812"/>
            <a:ext cx="4692501" cy="3519376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81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84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08504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87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Title 1"/>
          <p:cNvSpPr txBox="1">
            <a:spLocks noGrp="1"/>
          </p:cNvSpPr>
          <p:nvPr>
            <p:ph type="title"/>
          </p:nvPr>
        </p:nvSpPr>
        <p:spPr>
          <a:xfrm>
            <a:off x="468312" y="722362"/>
            <a:ext cx="5327651" cy="4399261"/>
          </a:xfrm>
          <a:prstGeom prst="rect">
            <a:avLst/>
          </a:prstGeom>
        </p:spPr>
        <p:txBody>
          <a:bodyPr/>
          <a:lstStyle/>
          <a:p>
            <a:pPr algn="l">
              <a:defRPr sz="3900" b="1">
                <a:solidFill>
                  <a:srgbClr val="C00000"/>
                </a:solidFill>
              </a:defRPr>
            </a:pPr>
            <a:r>
              <a:rPr dirty="0"/>
              <a:t>Digital Certificates</a:t>
            </a:r>
            <a:br>
              <a:rPr dirty="0"/>
            </a:br>
            <a:r>
              <a:rPr sz="1800" b="0" dirty="0"/>
              <a:t> Introduction</a:t>
            </a:r>
            <a:br>
              <a:rPr sz="1800" b="0" dirty="0"/>
            </a:br>
            <a:r>
              <a:rPr sz="1800" b="0" dirty="0"/>
              <a:t>Authentication Methods</a:t>
            </a:r>
            <a:br>
              <a:rPr sz="1800" b="0" dirty="0"/>
            </a:br>
            <a:r>
              <a:rPr sz="1800" b="0" dirty="0"/>
              <a:t>PKI </a:t>
            </a:r>
          </a:p>
          <a:p>
            <a:pPr algn="l">
              <a:defRPr sz="3900" b="1">
                <a:solidFill>
                  <a:srgbClr val="C00000"/>
                </a:solidFill>
              </a:defRPr>
            </a:pPr>
            <a:r>
              <a:rPr sz="1800" b="0" dirty="0"/>
              <a:t>Certificate Creation</a:t>
            </a:r>
            <a:br>
              <a:rPr sz="1800" b="0" dirty="0"/>
            </a:br>
            <a:r>
              <a:rPr sz="1800" b="0" dirty="0"/>
              <a:t>Digital Certificate Passing </a:t>
            </a:r>
            <a:br>
              <a:rPr sz="1800" b="0" dirty="0"/>
            </a:br>
            <a:br>
              <a:rPr sz="1800" b="0" dirty="0"/>
            </a:br>
            <a:r>
              <a:rPr sz="2700" dirty="0">
                <a:solidFill>
                  <a:srgbClr val="000000"/>
                </a:solidFill>
              </a:rPr>
              <a:t>Prof Bill Buchanan OBE</a:t>
            </a:r>
            <a:br>
              <a:rPr sz="2700" dirty="0">
                <a:solidFill>
                  <a:srgbClr val="000000"/>
                </a:solidFill>
              </a:rPr>
            </a:br>
            <a:r>
              <a:rPr lang="en-GB" sz="1800" dirty="0"/>
              <a:t>https://</a:t>
            </a:r>
            <a:r>
              <a:rPr lang="en-GB" sz="1800" dirty="0" err="1"/>
              <a:t>asecuritysite.com</a:t>
            </a:r>
            <a:r>
              <a:rPr lang="en-GB" sz="1800" dirty="0"/>
              <a:t>/</a:t>
            </a:r>
            <a:r>
              <a:rPr lang="en-GB" sz="1800" dirty="0" err="1"/>
              <a:t>digitalcert</a:t>
            </a:r>
            <a:r>
              <a:rPr lang="en-GB" sz="1800" dirty="0"/>
              <a:t>/</a:t>
            </a:r>
            <a:br>
              <a:rPr sz="1800" b="0" dirty="0"/>
            </a:br>
            <a:endParaRPr sz="1800" b="0" dirty="0"/>
          </a:p>
        </p:txBody>
      </p:sp>
      <p:pic>
        <p:nvPicPr>
          <p:cNvPr id="4" name="Picture 3" descr="Text, letter&#10;&#10;Description automatically generated">
            <a:extLst>
              <a:ext uri="{FF2B5EF4-FFF2-40B4-BE49-F238E27FC236}">
                <a16:creationId xmlns:a16="http://schemas.microsoft.com/office/drawing/2014/main" id="{75B16928-062A-9F4F-B631-DD49CDE004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9981" y="1097812"/>
            <a:ext cx="4692501" cy="3519376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93" name="0*-tJBF07rGDiKMDzX.jpg" descr="0*-tJBF07rGDiKMDzX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682" y="69715"/>
            <a:ext cx="7102636" cy="557557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96" name="0*ghKTZVG0LYweYfou.jpg"/>
          <p:cNvGrpSpPr/>
          <p:nvPr/>
        </p:nvGrpSpPr>
        <p:grpSpPr>
          <a:xfrm>
            <a:off x="1445307" y="228865"/>
            <a:ext cx="12531330" cy="11212516"/>
            <a:chOff x="116573" y="-400450"/>
            <a:chExt cx="13488056" cy="12012073"/>
          </a:xfrm>
        </p:grpSpPr>
        <p:pic>
          <p:nvPicPr>
            <p:cNvPr id="195" name="0*ghKTZVG0LYweYfou.jpg" descr="0*ghKTZVG0LYweYfou.jp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6573" y="-400450"/>
              <a:ext cx="5310806" cy="5421911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94" name="0*ghKTZVG0LYweYfou.jpg" descr="0*ghKTZVG0LYweYfou.jpg"/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30629" y="3543298"/>
              <a:ext cx="7874000" cy="8068325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6" grpId="1" animBg="1" advAuto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99" name="1*4AaR2uZAcu23xpsErNVULw.png" descr="1*4AaR2uZAcu23xpsErNVULw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904" y="1351620"/>
            <a:ext cx="1924821" cy="1924821"/>
          </a:xfrm>
          <a:prstGeom prst="rect">
            <a:avLst/>
          </a:prstGeom>
          <a:ln w="12700">
            <a:miter lim="400000"/>
          </a:ln>
        </p:spPr>
      </p:pic>
      <p:pic>
        <p:nvPicPr>
          <p:cNvPr id="200" name="1*iF-0IiSrX16m5tHXIqNnIA.png" descr="1*iF-0IiSrX16m5tHXIqNnIA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0231" y="2029989"/>
            <a:ext cx="5706180" cy="292000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03" name="-----BEGIN CERTIFICATE-----…"/>
          <p:cNvSpPr/>
          <p:nvPr/>
        </p:nvSpPr>
        <p:spPr>
          <a:xfrm>
            <a:off x="147913" y="245272"/>
            <a:ext cx="5210067" cy="4037040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000">
                <a:latin typeface="Menlo"/>
                <a:ea typeface="Menlo"/>
                <a:cs typeface="Menlo"/>
                <a:sym typeface="Menlo"/>
              </a:defRPr>
            </a:pPr>
            <a:r>
              <a:t>-----BEGIN CERTIFICATE-----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000">
                <a:latin typeface="Menlo"/>
                <a:ea typeface="Menlo"/>
                <a:cs typeface="Menlo"/>
                <a:sym typeface="Menlo"/>
              </a:defRPr>
            </a:pPr>
            <a:r>
              <a:t>MIIEwTCCA6mgAwIBAgIRAO93GGFLfHwOCAAAAAAucZgwDQYJKoZIhvcNAQELBQAw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000">
                <a:latin typeface="Menlo"/>
                <a:ea typeface="Menlo"/>
                <a:cs typeface="Menlo"/>
                <a:sym typeface="Menlo"/>
              </a:defRPr>
            </a:pPr>
            <a:r>
              <a:t>QjELMAkGA1UEBhMCVVMxHjAcBgNVBAoTFUdvb2dsZSBUcnVzdCBTZXJ2aWNlczET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000">
                <a:latin typeface="Menlo"/>
                <a:ea typeface="Menlo"/>
                <a:cs typeface="Menlo"/>
                <a:sym typeface="Menlo"/>
              </a:defRPr>
            </a:pPr>
            <a:r>
              <a:t>MBEGA1UEAxMKR1RTIENBIDFPMTAeFw0yMDAyMTIxMTQ3NDFaFw0yMDA1MDYxMTQ3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000">
                <a:latin typeface="Menlo"/>
                <a:ea typeface="Menlo"/>
                <a:cs typeface="Menlo"/>
                <a:sym typeface="Menlo"/>
              </a:defRPr>
            </a:pPr>
            <a:r>
              <a:t>NDFaMGgxCzAJBgNVBAYTAlVTMRMwEQYDVQQIEwpDYWxpZm9ybmlhMRYwFAYDVQQH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000">
                <a:latin typeface="Menlo"/>
                <a:ea typeface="Menlo"/>
                <a:cs typeface="Menlo"/>
                <a:sym typeface="Menlo"/>
              </a:defRPr>
            </a:pPr>
            <a:r>
              <a:t>Ew1Nb3VudGFpbiBWaWV3MRMwEQYDVQQKEwpHb29nbGUgTExDMRcwFQYDVQQDEw53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000">
                <a:latin typeface="Menlo"/>
                <a:ea typeface="Menlo"/>
                <a:cs typeface="Menlo"/>
                <a:sym typeface="Menlo"/>
              </a:defRPr>
            </a:pPr>
            <a:r>
              <a:t>d3cuZ29vZ2xlLmNvbTBZMBMGByqGSM49AgEGCCqGSM49AwEHA0IABCzzLJYFJb8W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000">
                <a:latin typeface="Menlo"/>
                <a:ea typeface="Menlo"/>
                <a:cs typeface="Menlo"/>
                <a:sym typeface="Menlo"/>
              </a:defRPr>
            </a:pPr>
            <a:r>
              <a:t>TpQxWL0TySDvfEWCkMe7l81CFspT60knl13YILNdTM22sUwPycyogKjBSaQZ9Axi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000">
                <a:latin typeface="Menlo"/>
                <a:ea typeface="Menlo"/>
                <a:cs typeface="Menlo"/>
                <a:sym typeface="Menlo"/>
              </a:defRPr>
            </a:pPr>
            <a:r>
              <a:t>hCeGEAiJkbejggJVMIICUTAOBgNVHQ8BAf8EBAMCB4AwEwYDVR0lBAwwCgYIKwYB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000">
                <a:latin typeface="Menlo"/>
                <a:ea typeface="Menlo"/>
                <a:cs typeface="Menlo"/>
                <a:sym typeface="Menlo"/>
              </a:defRPr>
            </a:pPr>
            <a:r>
              <a:t>BQUHAwEwDAYDVR0TAQH/BAIwADAdBgNVHQ4EFgQU9Ty3t90o7UW9+Hc6kv/j9511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000">
                <a:latin typeface="Menlo"/>
                <a:ea typeface="Menlo"/>
                <a:cs typeface="Menlo"/>
                <a:sym typeface="Menlo"/>
              </a:defRPr>
            </a:pPr>
            <a:r>
              <a:t>BBwwHwYDVR0jBBgwFoAUmNH4bhDrz5vsYJ8YkBug630J/SswZAYIKwYBBQUHAQEE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000">
                <a:latin typeface="Menlo"/>
                <a:ea typeface="Menlo"/>
                <a:cs typeface="Menlo"/>
                <a:sym typeface="Menlo"/>
              </a:defRPr>
            </a:pPr>
            <a:r>
              <a:t>WDBWMCcGCCsGAQUFBzABhhtodHRwOi8vb2NzcC5wa2kuZ29vZy9ndHMxbzEwKwYI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000">
                <a:latin typeface="Menlo"/>
                <a:ea typeface="Menlo"/>
                <a:cs typeface="Menlo"/>
                <a:sym typeface="Menlo"/>
              </a:defRPr>
            </a:pPr>
            <a:r>
              <a:t>KwYBBQUHMAKGH2h0dHA6Ly9wa2kuZ29vZy9nc3IyL0dUUzFPMS5jcnQwGQYDVR0R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000">
                <a:latin typeface="Menlo"/>
                <a:ea typeface="Menlo"/>
                <a:cs typeface="Menlo"/>
                <a:sym typeface="Menlo"/>
              </a:defRPr>
            </a:pPr>
            <a:r>
              <a:t>BBIwEIIOd3d3Lmdvb2dsZS5jb20wIQYDVR0gBBowGDAIBgZngQwBAgIwDAYKKwYB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000">
                <a:latin typeface="Menlo"/>
                <a:ea typeface="Menlo"/>
                <a:cs typeface="Menlo"/>
                <a:sym typeface="Menlo"/>
              </a:defRPr>
            </a:pPr>
            <a:r>
              <a:t>BAHWeQIFAzAvBgNVHR8EKDAmMCSgIqAghh5odHRwOi8vY3JsLnBraS5nb29nL0dU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000">
                <a:latin typeface="Menlo"/>
                <a:ea typeface="Menlo"/>
                <a:cs typeface="Menlo"/>
                <a:sym typeface="Menlo"/>
              </a:defRPr>
            </a:pPr>
            <a:r>
              <a:t>UzFPMS5jcmwwggEFBgorBgEEAdZ5AgQCBIH2BIHzAPEAdgCyHgXMi6LNiiBOh2b5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000">
                <a:latin typeface="Menlo"/>
                <a:ea typeface="Menlo"/>
                <a:cs typeface="Menlo"/>
                <a:sym typeface="Menlo"/>
              </a:defRPr>
            </a:pPr>
            <a:r>
              <a:t>K7mKJSBna9r6cOeySVMt74uQXgAAAXA5cNqwAAAEAwBHMEUCIQCojKtzOe8l1JYK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000">
                <a:latin typeface="Menlo"/>
                <a:ea typeface="Menlo"/>
                <a:cs typeface="Menlo"/>
                <a:sym typeface="Menlo"/>
              </a:defRPr>
            </a:pPr>
            <a:r>
              <a:t>HmKnbt1puqT4AE3peMVAVk/WeWGp1QIgBvRMbNkwF6i8+JVv3CfTHKvFd8e00+GY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000">
                <a:latin typeface="Menlo"/>
                <a:ea typeface="Menlo"/>
                <a:cs typeface="Menlo"/>
                <a:sym typeface="Menlo"/>
              </a:defRPr>
            </a:pPr>
            <a:r>
              <a:t>PbXJZb1drKEAdwBep3P531bA57U2SH3QSeAyepGaDIShEhKEGHWWgXFFWAAAAXA5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000">
                <a:latin typeface="Menlo"/>
                <a:ea typeface="Menlo"/>
                <a:cs typeface="Menlo"/>
                <a:sym typeface="Menlo"/>
              </a:defRPr>
            </a:pPr>
            <a:r>
              <a:t>cNrLAAAEAwBIMEYCIQCQSONppELPODh65oFT5ZAGsSQz4FsjNNZedgS7WqzLnQIh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000">
                <a:latin typeface="Menlo"/>
                <a:ea typeface="Menlo"/>
                <a:cs typeface="Menlo"/>
                <a:sym typeface="Menlo"/>
              </a:defRPr>
            </a:pPr>
            <a:r>
              <a:t>AMAru0QUuoE3RWngfhI6W7n1kxkEmd0vSZTe6+Ql+JVuMA0GCSqGSIb3DQEBCwUA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000">
                <a:latin typeface="Menlo"/>
                <a:ea typeface="Menlo"/>
                <a:cs typeface="Menlo"/>
                <a:sym typeface="Menlo"/>
              </a:defRPr>
            </a:pPr>
            <a:r>
              <a:t>A4IBAQCDU8CVusGstVk1lAmrtg3DyYhNV1UnKyLk3RrHKumwYz5mC25bWGoLVKvv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000">
                <a:latin typeface="Menlo"/>
                <a:ea typeface="Menlo"/>
                <a:cs typeface="Menlo"/>
                <a:sym typeface="Menlo"/>
              </a:defRPr>
            </a:pPr>
            <a:r>
              <a:t>pwxBN3zA329/9JZq0mnn0vmPMxjTDvh9sVQ7g4znwha/KJfzL8AZKUdldD9O+hDO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000">
                <a:latin typeface="Menlo"/>
                <a:ea typeface="Menlo"/>
                <a:cs typeface="Menlo"/>
                <a:sym typeface="Menlo"/>
              </a:defRPr>
            </a:pPr>
            <a:r>
              <a:t>tlHtqVqITZPCAI/ANvbHdZiMEePB8eA+oTiw2ucChqLlsop5Mio8ckg7aXG4/QfC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000">
                <a:latin typeface="Menlo"/>
                <a:ea typeface="Menlo"/>
                <a:cs typeface="Menlo"/>
                <a:sym typeface="Menlo"/>
              </a:defRPr>
            </a:pPr>
            <a:r>
              <a:t>AIDbvkoffK44rs4UEpsaqGe9QqMJjTuO7ZCZrFd1m3geq2ARKPHgPoPM6UbDdqgO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000">
                <a:latin typeface="Menlo"/>
                <a:ea typeface="Menlo"/>
                <a:cs typeface="Menlo"/>
                <a:sym typeface="Menlo"/>
              </a:defRPr>
            </a:pPr>
            <a:r>
              <a:t>TNQo9C0F5ZlOkOgV/qshvpTO4YzE7TB2U571eYEqNXH48syVx8XSk3P7FjM7FIZ2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000">
                <a:latin typeface="Menlo"/>
                <a:ea typeface="Menlo"/>
                <a:cs typeface="Menlo"/>
                <a:sym typeface="Menlo"/>
              </a:defRPr>
            </a:pPr>
            <a:r>
              <a:t>IzbJSEipZJm8DsP10fFXpToIn+zK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000">
                <a:latin typeface="Menlo"/>
                <a:ea typeface="Menlo"/>
                <a:cs typeface="Menlo"/>
                <a:sym typeface="Menlo"/>
              </a:defRPr>
            </a:pPr>
            <a:r>
              <a:t>-----END CERTIFICATE-----</a:t>
            </a:r>
          </a:p>
        </p:txBody>
      </p:sp>
      <p:sp>
        <p:nvSpPr>
          <p:cNvPr id="204" name="PEM"/>
          <p:cNvSpPr/>
          <p:nvPr/>
        </p:nvSpPr>
        <p:spPr>
          <a:xfrm>
            <a:off x="2428838" y="-14047"/>
            <a:ext cx="1270001" cy="477544"/>
          </a:xfrm>
          <a:prstGeom prst="rect">
            <a:avLst/>
          </a:prstGeom>
          <a:solidFill>
            <a:schemeClr val="accent2"/>
          </a:solidFill>
          <a:ln w="25400">
            <a:solidFill>
              <a:srgbClr val="8C3A38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PEM</a:t>
            </a:r>
          </a:p>
        </p:txBody>
      </p:sp>
      <p:sp>
        <p:nvSpPr>
          <p:cNvPr id="205" name="openssl x509 -outform der -in www-google-com.pem -out google.crt…"/>
          <p:cNvSpPr/>
          <p:nvPr/>
        </p:nvSpPr>
        <p:spPr>
          <a:xfrm>
            <a:off x="43972" y="4555948"/>
            <a:ext cx="6707505" cy="802329"/>
          </a:xfrm>
          <a:prstGeom prst="rect">
            <a:avLst/>
          </a:prstGeom>
          <a:solidFill>
            <a:schemeClr val="accent2"/>
          </a:solidFill>
          <a:ln w="25400">
            <a:solidFill>
              <a:srgbClr val="8C3A38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r>
              <a:t>openssl x509 -outform der -in www-google-com.pem -out google.crt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t>openssl pkcs12 -export -in server.pem -out keystore.pkcs12</a:t>
            </a:r>
            <a:r>
              <a:rPr>
                <a:latin typeface="Times"/>
                <a:ea typeface="Times"/>
                <a:cs typeface="Times"/>
                <a:sym typeface="Times"/>
              </a:rPr>
              <a:t> </a:t>
            </a:r>
          </a:p>
        </p:txBody>
      </p:sp>
      <p:sp>
        <p:nvSpPr>
          <p:cNvPr id="206" name="DER…"/>
          <p:cNvSpPr/>
          <p:nvPr/>
        </p:nvSpPr>
        <p:spPr>
          <a:xfrm>
            <a:off x="6876851" y="4895519"/>
            <a:ext cx="1858366" cy="665687"/>
          </a:xfrm>
          <a:prstGeom prst="rect">
            <a:avLst/>
          </a:prstGeom>
          <a:gradFill>
            <a:gsLst>
              <a:gs pos="0">
                <a:srgbClr val="2A869F"/>
              </a:gs>
              <a:gs pos="80000">
                <a:srgbClr val="37B1D1"/>
              </a:gs>
              <a:gs pos="100000">
                <a:srgbClr val="34B3D5"/>
              </a:gs>
            </a:gsLst>
            <a:lin ang="16200000"/>
          </a:gradFill>
          <a:ln>
            <a:solidFill>
              <a:srgbClr val="46AAC4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r>
              <a:t>DER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t>CER</a:t>
            </a:r>
          </a:p>
        </p:txBody>
      </p:sp>
      <p:sp>
        <p:nvSpPr>
          <p:cNvPr id="207" name="Binary"/>
          <p:cNvSpPr txBox="1"/>
          <p:nvPr/>
        </p:nvSpPr>
        <p:spPr>
          <a:xfrm>
            <a:off x="7572021" y="4541740"/>
            <a:ext cx="694840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Binary</a:t>
            </a:r>
          </a:p>
        </p:txBody>
      </p:sp>
      <p:sp>
        <p:nvSpPr>
          <p:cNvPr id="208" name="Base64"/>
          <p:cNvSpPr txBox="1"/>
          <p:nvPr/>
        </p:nvSpPr>
        <p:spPr>
          <a:xfrm>
            <a:off x="5470504" y="1742753"/>
            <a:ext cx="772863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Base64</a:t>
            </a:r>
          </a:p>
        </p:txBody>
      </p:sp>
      <p:sp>
        <p:nvSpPr>
          <p:cNvPr id="209" name="X.509 Certificate (PEM)…"/>
          <p:cNvSpPr/>
          <p:nvPr/>
        </p:nvSpPr>
        <p:spPr>
          <a:xfrm>
            <a:off x="226377" y="1364367"/>
            <a:ext cx="4859475" cy="2290712"/>
          </a:xfrm>
          <a:prstGeom prst="rect">
            <a:avLst/>
          </a:prstGeom>
          <a:solidFill>
            <a:schemeClr val="accent4">
              <a:satOff val="-1335"/>
              <a:lumOff val="-10274"/>
            </a:schemeClr>
          </a:solidFill>
          <a:ln w="25400">
            <a:solidFill>
              <a:srgbClr val="8C3A38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 marL="457200" indent="-317500" defTabSz="457200">
              <a:buClr>
                <a:srgbClr val="000000"/>
              </a:buClr>
              <a:buSzPct val="100000"/>
              <a:buFont typeface="Times"/>
              <a:buChar char="•"/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X.509 Certificate (PEM) </a:t>
            </a:r>
          </a:p>
          <a:p>
            <a:pPr marL="457200" indent="-317500" defTabSz="457200">
              <a:buClr>
                <a:srgbClr val="000000"/>
              </a:buClr>
              <a:buSzPct val="100000"/>
              <a:buFont typeface="Times"/>
              <a:buChar char="•"/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X.509 Certificate (DER) </a:t>
            </a:r>
          </a:p>
          <a:p>
            <a:pPr marL="457200" indent="-317500" defTabSz="457200">
              <a:buClr>
                <a:srgbClr val="000000"/>
              </a:buClr>
              <a:buSzPct val="100000"/>
              <a:buFont typeface="Times"/>
              <a:buChar char="•"/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X.509 Certificate (PKCS#7)</a:t>
            </a:r>
          </a:p>
          <a:p>
            <a:pPr marL="457200" indent="-317500" defTabSz="457200">
              <a:buClr>
                <a:srgbClr val="000000"/>
              </a:buClr>
              <a:buSzPct val="100000"/>
              <a:buFont typeface="Times"/>
              <a:buChar char="•"/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PKCS#1 v2 - Padding for Public Key</a:t>
            </a:r>
          </a:p>
          <a:p>
            <a:pPr defTabSz="457200"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defTabSz="457200"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PKCS #7 v1.5  - Cryptography Message Syntax</a:t>
            </a:r>
          </a:p>
          <a:p>
            <a:pPr defTabSz="457200"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defTabSz="457200"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PKCS 10 v1.7 - Certificate Request Standard.</a:t>
            </a:r>
          </a:p>
          <a:p>
            <a:pPr defTabSz="457200">
              <a:defRPr sz="1200">
                <a:latin typeface="Times"/>
                <a:ea typeface="Times"/>
                <a:cs typeface="Times"/>
                <a:sym typeface="Times"/>
              </a:defRPr>
            </a:pPr>
            <a:endParaRPr/>
          </a:p>
          <a:p>
            <a:pPr marL="457200" indent="-317500" defTabSz="457200">
              <a:buClr>
                <a:srgbClr val="000000"/>
              </a:buClr>
              <a:buSzPct val="100000"/>
              <a:buFont typeface="Times"/>
              <a:buChar char="•"/>
              <a:defRPr sz="1200">
                <a:latin typeface="Times"/>
                <a:ea typeface="Times"/>
                <a:cs typeface="Times"/>
                <a:sym typeface="Times"/>
              </a:defRPr>
            </a:pPr>
            <a:endParaRPr/>
          </a:p>
          <a:p>
            <a:pPr marL="457200" indent="-457200" defTabSz="457200">
              <a:tabLst>
                <a:tab pos="139700" algn="l"/>
                <a:tab pos="457200" algn="l"/>
              </a:tabLst>
              <a:defRPr sz="1200">
                <a:latin typeface="Times"/>
                <a:ea typeface="Times"/>
                <a:cs typeface="Times"/>
                <a:sym typeface="Times"/>
              </a:defRPr>
            </a:pPr>
            <a:endParaRPr/>
          </a:p>
        </p:txBody>
      </p:sp>
      <p:sp>
        <p:nvSpPr>
          <p:cNvPr id="210" name="-----BEGIN PKCS7-----…"/>
          <p:cNvSpPr/>
          <p:nvPr/>
        </p:nvSpPr>
        <p:spPr>
          <a:xfrm>
            <a:off x="5412971" y="322644"/>
            <a:ext cx="4192847" cy="3549395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-----BEGIN PKCS7-----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MIIE8gYJKoZIhvcNAQcCoIIE4zCCBN8CAQExADALBgkqhkiG9w0BBwGgggTFMIIE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wTCCA6mgAwIBAgIRAO93GGFLfHwOCAAAAAAucZgwDQYJKoZIhvcNAQELBQAwQjEL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MAkGA1UEBhMCVVMxHjAcBgNVBAoTFUdvb2dsZSBUcnVzdCBTZXJ2aWNlczETMBEG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A1UEAxMKR1RTIENBIDFPMTAeFw0yMDAyMTIxMTQ3NDFaFw0yMDA1MDYxMTQ3NDFa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MGgxCzAJBgNVBAYTAlVTMRMwEQYDVQQIEwpDYWxpZm9ybmlhMRYwFAYDVQQHEw1N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b3VudGFpbiBWaWV3MRMwEQYDVQQKEwpHb29nbGUgTExDMRcwFQYDVQQDEw53d3cu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Z29vZ2xlLmNvbTBZMBMGByqGSM49AgEGCCqGSM49AwEHA0IABCzzLJYFJb8WTpQx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WL0TySDvfEWCkMe7l81CFspT60knl13YILNdTM22sUwPycyogKjBSaQZ9AxihCeG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EAiJkbejggJVMIICUTAOBgNVHQ8BAf8EBAMCB4AwEwYDVR0lBAwwCgYIKwYBBQUH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AwEwDAYDVR0TAQH/BAIwADAdBgNVHQ4EFgQU9Ty3t90o7UW9+Hc6kv/j9511BBww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HwYDVR0jBBgwFoAUmNH4bhDrz5vsYJ8YkBug630J/SswZAYIKwYBBQUHAQEEWDBW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MCcGCCsGAQUFBzABhhtodHRwOi8vb2NzcC5wa2kuZ29vZy9ndHMxbzEwKwYIKwYB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BQUHMAKGH2h0dHA6Ly9wa2kuZ29vZy9nc3IyL0dUUzFPMS5jcnQwGQYDVR0RBBIw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EIIOd3d3Lmdvb2dsZS5jb20wIQYDVR0gBBowGDAIBgZngQwBAgIwDAYKKwYBBAHW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eQIFAzAvBgNVHR8EKDAmMCSgIqAghh5odHRwOi8vY3JsLnBraS5nb29nL0dUUzFP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MS5jcmwwggEFBgorBgEEAdZ5AgQCBIH2BIHzAPEAdgCyHgXMi6LNiiBOh2b5K7mK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JSBna9r6cOeySVMt74uQXgAAAXA5cNqwAAAEAwBHMEUCIQCojKtzOe8l1JYKHmKn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bt1puqT4AE3peMVAVk/WeWGp1QIgBvRMbNkwF6i8+JVv3CfTHKvFd8e00+GYPbXJ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Zb1drKEAdwBep3P531bA57U2SH3QSeAyepGaDIShEhKEGHWWgXFFWAAAAXA5cNrL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AAAEAwBIMEYCIQCQSONppELPODh65oFT5ZAGsSQz4FsjNNZedgS7WqzLnQIhAMAr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u0QUuoE3RWngfhI6W7n1kxkEmd0vSZTe6+Ql+JVuMA0GCSqGSIb3DQEBCwUAA4IB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AQCDU8CVusGstVk1lAmrtg3DyYhNV1UnKyLk3RrHKumwYz5mC25bWGoLVKvvpwxB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N3zA329/9JZq0mnn0vmPMxjTDvh9sVQ7g4znwha/KJfzL8AZKUdldD9O+hDOtlHt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qVqITZPCAI/ANvbHdZiMEePB8eA+oTiw2ucChqLlsop5Mio8ckg7aXG4/QfCAIDb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vkoffK44rs4UEpsaqGe9QqMJjTuO7ZCZrFd1m3geq2ARKPHgPoPM6UbDdqgOTNQo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9C0F5ZlOkOgV/qshvpTO4YzE7TB2U571eYEqNXH48syVx8XSk3P7FjM7FIZ2IzbJ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SEipZJm8DsP10fFXpToIn+zKoQAxAA==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-----END PKCS7-----</a:t>
            </a:r>
          </a:p>
        </p:txBody>
      </p:sp>
      <p:sp>
        <p:nvSpPr>
          <p:cNvPr id="211" name="PKCS#7"/>
          <p:cNvSpPr/>
          <p:nvPr/>
        </p:nvSpPr>
        <p:spPr>
          <a:xfrm>
            <a:off x="7171033" y="107115"/>
            <a:ext cx="1270001" cy="477544"/>
          </a:xfrm>
          <a:prstGeom prst="rect">
            <a:avLst/>
          </a:prstGeom>
          <a:solidFill>
            <a:schemeClr val="accent2"/>
          </a:solidFill>
          <a:ln w="25400">
            <a:solidFill>
              <a:srgbClr val="8C3A38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PKCS#7</a:t>
            </a:r>
          </a:p>
        </p:txBody>
      </p:sp>
      <p:sp>
        <p:nvSpPr>
          <p:cNvPr id="212" name="Base64"/>
          <p:cNvSpPr txBox="1"/>
          <p:nvPr/>
        </p:nvSpPr>
        <p:spPr>
          <a:xfrm>
            <a:off x="7161975" y="3906740"/>
            <a:ext cx="772863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Base64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9" grpId="1" animBg="1" advAuto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Title 1"/>
          <p:cNvSpPr txBox="1">
            <a:spLocks noGrp="1"/>
          </p:cNvSpPr>
          <p:nvPr>
            <p:ph type="title"/>
          </p:nvPr>
        </p:nvSpPr>
        <p:spPr>
          <a:xfrm>
            <a:off x="468312" y="722362"/>
            <a:ext cx="5327651" cy="4399261"/>
          </a:xfrm>
          <a:prstGeom prst="rect">
            <a:avLst/>
          </a:prstGeom>
        </p:spPr>
        <p:txBody>
          <a:bodyPr/>
          <a:lstStyle/>
          <a:p>
            <a:pPr algn="l">
              <a:defRPr sz="3900" b="1">
                <a:solidFill>
                  <a:srgbClr val="C00000"/>
                </a:solidFill>
              </a:defRPr>
            </a:pPr>
            <a:r>
              <a:rPr dirty="0"/>
              <a:t>Digital Certificates</a:t>
            </a:r>
            <a:br>
              <a:rPr dirty="0"/>
            </a:br>
            <a:r>
              <a:rPr sz="1800" b="0" dirty="0"/>
              <a:t> Introduction</a:t>
            </a:r>
            <a:br>
              <a:rPr sz="1800" b="0" dirty="0"/>
            </a:br>
            <a:r>
              <a:rPr sz="1800" b="0" dirty="0"/>
              <a:t>Authentication Methods</a:t>
            </a:r>
            <a:br>
              <a:rPr sz="1800" b="0" dirty="0"/>
            </a:br>
            <a:r>
              <a:rPr sz="1800" b="0" dirty="0"/>
              <a:t>PKI </a:t>
            </a:r>
            <a:br>
              <a:rPr sz="1800" b="0" dirty="0"/>
            </a:br>
            <a:r>
              <a:rPr sz="1800" b="0" dirty="0"/>
              <a:t>Digital Certificate Passing </a:t>
            </a:r>
            <a:br>
              <a:rPr sz="1800" b="0" dirty="0"/>
            </a:br>
            <a:br>
              <a:rPr sz="1800" b="0" dirty="0"/>
            </a:br>
            <a:r>
              <a:rPr sz="2700" dirty="0">
                <a:solidFill>
                  <a:srgbClr val="000000"/>
                </a:solidFill>
              </a:rPr>
              <a:t>Prof Bill Buchanan OBE</a:t>
            </a:r>
            <a:br>
              <a:rPr sz="2700" dirty="0">
                <a:solidFill>
                  <a:srgbClr val="000000"/>
                </a:solidFill>
              </a:rPr>
            </a:br>
            <a:r>
              <a:rPr lang="en-GB" sz="1800" dirty="0"/>
              <a:t>https://</a:t>
            </a:r>
            <a:r>
              <a:rPr lang="en-GB" sz="1800" dirty="0" err="1"/>
              <a:t>asecuritysite.com</a:t>
            </a:r>
            <a:r>
              <a:rPr lang="en-GB" sz="1800" dirty="0"/>
              <a:t>/</a:t>
            </a:r>
            <a:r>
              <a:rPr lang="en-GB" sz="1800" dirty="0" err="1"/>
              <a:t>digitalcert</a:t>
            </a:r>
            <a:r>
              <a:rPr lang="en-GB" sz="1800" dirty="0"/>
              <a:t>/</a:t>
            </a:r>
            <a:br>
              <a:rPr sz="1800" b="0" dirty="0"/>
            </a:br>
            <a:endParaRPr sz="1800" b="0" dirty="0"/>
          </a:p>
        </p:txBody>
      </p:sp>
      <p:pic>
        <p:nvPicPr>
          <p:cNvPr id="4" name="Picture 3" descr="Text, letter&#10;&#10;Description automatically generated">
            <a:extLst>
              <a:ext uri="{FF2B5EF4-FFF2-40B4-BE49-F238E27FC236}">
                <a16:creationId xmlns:a16="http://schemas.microsoft.com/office/drawing/2014/main" id="{0B3BE312-98B2-594E-92B4-63D719EFA8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9981" y="1097812"/>
            <a:ext cx="4692501" cy="3519376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18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21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00">
        <p15:prstTrans prst="peelOff" invX="1"/>
      </p:transition>
    </mc:Choice>
    <mc:Choice xmlns="" xmlns:m="http://schemas.openxmlformats.org/officeDocument/2006/math" xmlns:a14="http://schemas.microsoft.com/office/drawing/2010/main" xmlns:p14="http://schemas.microsoft.com/office/powerpoint/2010/main" Requires="p14">
      <p:transition spd="slow" advClick="1" p14:dur="1200">
        <p:wipe dir="l"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24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27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30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33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6" y="0"/>
            <a:ext cx="9108504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36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39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42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45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6" y="0"/>
            <a:ext cx="9108504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48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Title 1"/>
          <p:cNvSpPr txBox="1">
            <a:spLocks noGrp="1"/>
          </p:cNvSpPr>
          <p:nvPr>
            <p:ph type="title"/>
          </p:nvPr>
        </p:nvSpPr>
        <p:spPr>
          <a:xfrm>
            <a:off x="468312" y="209897"/>
            <a:ext cx="5327651" cy="4965602"/>
          </a:xfrm>
          <a:prstGeom prst="rect">
            <a:avLst/>
          </a:prstGeom>
        </p:spPr>
        <p:txBody>
          <a:bodyPr/>
          <a:lstStyle/>
          <a:p>
            <a:pPr algn="l">
              <a:defRPr sz="3900" b="1">
                <a:solidFill>
                  <a:srgbClr val="C00000"/>
                </a:solidFill>
              </a:defRPr>
            </a:pPr>
            <a:r>
              <a:rPr dirty="0"/>
              <a:t>Chapter 6: Digital Certificates</a:t>
            </a:r>
            <a:br>
              <a:rPr dirty="0"/>
            </a:br>
            <a:r>
              <a:rPr sz="1800" b="0" dirty="0"/>
              <a:t>Introduction</a:t>
            </a:r>
            <a:br>
              <a:rPr sz="1800" b="0" dirty="0"/>
            </a:br>
            <a:r>
              <a:rPr sz="1800" b="0" dirty="0"/>
              <a:t>Authentication Methods</a:t>
            </a:r>
            <a:br>
              <a:rPr sz="1800" b="0" dirty="0"/>
            </a:br>
            <a:r>
              <a:rPr sz="1800" b="0" dirty="0"/>
              <a:t>PKI </a:t>
            </a:r>
            <a:br>
              <a:rPr sz="1800" b="0" dirty="0"/>
            </a:br>
            <a:r>
              <a:rPr sz="1800" b="0" dirty="0"/>
              <a:t>Digital Certificate Passing</a:t>
            </a:r>
            <a:br>
              <a:rPr sz="1800" b="0" dirty="0"/>
            </a:br>
            <a:br>
              <a:rPr sz="1800" b="0" dirty="0"/>
            </a:br>
            <a:r>
              <a:rPr sz="2700" dirty="0">
                <a:solidFill>
                  <a:srgbClr val="000000"/>
                </a:solidFill>
              </a:rPr>
              <a:t>Prof Bill Buchanan OBE</a:t>
            </a:r>
            <a:br>
              <a:rPr sz="2700" dirty="0">
                <a:solidFill>
                  <a:srgbClr val="000000"/>
                </a:solidFill>
              </a:rPr>
            </a:br>
            <a:r>
              <a:rPr lang="en-GB" sz="1800" dirty="0"/>
              <a:t>https://</a:t>
            </a:r>
            <a:r>
              <a:rPr lang="en-GB" sz="1800" dirty="0" err="1"/>
              <a:t>asecuritysite.com</a:t>
            </a:r>
            <a:r>
              <a:rPr lang="en-GB" sz="1800" dirty="0"/>
              <a:t>/</a:t>
            </a:r>
            <a:r>
              <a:rPr lang="en-GB" sz="1800" dirty="0" err="1"/>
              <a:t>digitalcert</a:t>
            </a:r>
            <a:r>
              <a:rPr lang="en-GB" sz="1800" dirty="0"/>
              <a:t>/</a:t>
            </a:r>
            <a:br>
              <a:rPr sz="1800" b="0" dirty="0"/>
            </a:br>
            <a:endParaRPr sz="1800" b="0" dirty="0"/>
          </a:p>
        </p:txBody>
      </p:sp>
      <p:pic>
        <p:nvPicPr>
          <p:cNvPr id="4" name="Picture 3" descr="Text, letter&#10;&#10;Description automatically generated">
            <a:extLst>
              <a:ext uri="{FF2B5EF4-FFF2-40B4-BE49-F238E27FC236}">
                <a16:creationId xmlns:a16="http://schemas.microsoft.com/office/drawing/2014/main" id="{5E2CE49D-28A3-CD4F-9BB0-B0228AE6A1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9981" y="1097812"/>
            <a:ext cx="4692501" cy="3519376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2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33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9144000" cy="5715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54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55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9144000" cy="575958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00">
        <p15:prstTrans prst="peelOff" invX="1"/>
      </p:transition>
    </mc:Choice>
    <mc:Choice xmlns="" xmlns:m="http://schemas.openxmlformats.org/officeDocument/2006/math" xmlns:a14="http://schemas.microsoft.com/office/drawing/2010/main" xmlns:p14="http://schemas.microsoft.com/office/powerpoint/2010/main" Requires="p14">
      <p:transition spd="slow" advClick="1" p14:dur="1200">
        <p:wipe dir="l"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58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59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00">
        <p15:prstTrans prst="peelOff" invX="1"/>
      </p:transition>
    </mc:Choice>
    <mc:Choice xmlns="" xmlns:m="http://schemas.openxmlformats.org/officeDocument/2006/math" xmlns:a14="http://schemas.microsoft.com/office/drawing/2010/main" xmlns:p14="http://schemas.microsoft.com/office/powerpoint/2010/main" Requires="p14">
      <p:transition spd="slow" advClick="1" p14:dur="1200">
        <p:wipe dir="l"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62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63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00">
        <p15:prstTrans prst="peelOff" invX="1"/>
      </p:transition>
    </mc:Choice>
    <mc:Choice xmlns="" xmlns:m="http://schemas.openxmlformats.org/officeDocument/2006/math" xmlns:a14="http://schemas.microsoft.com/office/drawing/2010/main" xmlns:p14="http://schemas.microsoft.com/office/powerpoint/2010/main" Requires="p14">
      <p:transition spd="slow" advClick="1" p14:dur="1200">
        <p:wipe dir="l"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66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67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6" y="0"/>
            <a:ext cx="9108504" cy="573024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00">
        <p15:prstTrans prst="peelOff" invX="1"/>
      </p:transition>
    </mc:Choice>
    <mc:Choice xmlns="" xmlns:m="http://schemas.openxmlformats.org/officeDocument/2006/math" xmlns:a14="http://schemas.microsoft.com/office/drawing/2010/main" xmlns:p14="http://schemas.microsoft.com/office/powerpoint/2010/main" Requires="p14">
      <p:transition spd="slow" advClick="1" p14:dur="1200">
        <p:wipe dir="l"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70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71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00">
        <p15:prstTrans prst="peelOff" invX="1"/>
      </p:transition>
    </mc:Choice>
    <mc:Choice xmlns="" xmlns:m="http://schemas.openxmlformats.org/officeDocument/2006/math" xmlns:a14="http://schemas.microsoft.com/office/drawing/2010/main" xmlns:p14="http://schemas.microsoft.com/office/powerpoint/2010/main" Requires="p14">
      <p:transition spd="slow" advClick="1" p14:dur="1200">
        <p:wipe dir="l"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74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75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3904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00">
        <p15:prstTrans prst="peelOff" invX="1"/>
      </p:transition>
    </mc:Choice>
    <mc:Choice xmlns="" xmlns:m="http://schemas.openxmlformats.org/officeDocument/2006/math" xmlns:a14="http://schemas.microsoft.com/office/drawing/2010/main" xmlns:p14="http://schemas.microsoft.com/office/powerpoint/2010/main" Requires="p14">
      <p:transition spd="slow" advClick="1" p14:dur="1200">
        <p:wipe dir="l"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78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79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6" y="0"/>
            <a:ext cx="9108504" cy="573262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00">
        <p15:prstTrans prst="peelOff" invX="1"/>
      </p:transition>
    </mc:Choice>
    <mc:Choice xmlns="" xmlns:m="http://schemas.openxmlformats.org/officeDocument/2006/math" xmlns:a14="http://schemas.microsoft.com/office/drawing/2010/main" xmlns:p14="http://schemas.microsoft.com/office/powerpoint/2010/main" Requires="p14">
      <p:transition spd="slow" advClick="1" p14:dur="1200">
        <p:wipe dir="l"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82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83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2321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00">
        <p15:prstTrans prst="peelOff" invX="1"/>
      </p:transition>
    </mc:Choice>
    <mc:Choice xmlns="" xmlns:m="http://schemas.openxmlformats.org/officeDocument/2006/math" xmlns:a14="http://schemas.microsoft.com/office/drawing/2010/main" xmlns:p14="http://schemas.microsoft.com/office/powerpoint/2010/main" Requires="p14">
      <p:transition spd="slow" advClick="1" p14:dur="1200">
        <p:wipe dir="l"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86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87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9144000" cy="5715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00">
        <p15:prstTrans prst="peelOff" invX="1"/>
      </p:transition>
    </mc:Choice>
    <mc:Choice xmlns="" xmlns:m="http://schemas.openxmlformats.org/officeDocument/2006/math" xmlns:a14="http://schemas.microsoft.com/office/drawing/2010/main" xmlns:p14="http://schemas.microsoft.com/office/powerpoint/2010/main" Requires="p14">
      <p:transition spd="slow" advClick="1" p14:dur="1200">
        <p:wipe dir="l"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90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91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253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00">
        <p15:prstTrans prst="peelOff" invX="1"/>
      </p:transition>
    </mc:Choice>
    <mc:Choice xmlns="" xmlns:m="http://schemas.openxmlformats.org/officeDocument/2006/math" xmlns:a14="http://schemas.microsoft.com/office/drawing/2010/main" xmlns:p14="http://schemas.microsoft.com/office/powerpoint/2010/main" Requires="p14">
      <p:transition spd="slow" advClick="1" p14:dur="1200">
        <p:wipe dir="l"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36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63694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94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95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00">
        <p15:prstTrans prst="peelOff" invX="1"/>
      </p:transition>
    </mc:Choice>
    <mc:Choice xmlns="" xmlns:m="http://schemas.openxmlformats.org/officeDocument/2006/math" xmlns:a14="http://schemas.microsoft.com/office/drawing/2010/main" xmlns:p14="http://schemas.microsoft.com/office/powerpoint/2010/main" Requires="p14">
      <p:transition spd="slow" advClick="1" p14:dur="1200">
        <p:wipe dir="l"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98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6" y="0"/>
            <a:ext cx="9108504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301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08504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304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307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08504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310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6" y="1"/>
            <a:ext cx="9108504" cy="575072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Title 1"/>
          <p:cNvSpPr txBox="1">
            <a:spLocks noGrp="1"/>
          </p:cNvSpPr>
          <p:nvPr>
            <p:ph type="title"/>
          </p:nvPr>
        </p:nvSpPr>
        <p:spPr>
          <a:xfrm>
            <a:off x="468312" y="209897"/>
            <a:ext cx="5327651" cy="4965602"/>
          </a:xfrm>
          <a:prstGeom prst="rect">
            <a:avLst/>
          </a:prstGeom>
        </p:spPr>
        <p:txBody>
          <a:bodyPr/>
          <a:lstStyle/>
          <a:p>
            <a:pPr algn="l">
              <a:defRPr sz="3900" b="1">
                <a:solidFill>
                  <a:srgbClr val="C00000"/>
                </a:solidFill>
              </a:defRPr>
            </a:pPr>
            <a:r>
              <a:rPr dirty="0"/>
              <a:t>Chapter 6: Digital Certificates</a:t>
            </a:r>
            <a:br>
              <a:rPr dirty="0"/>
            </a:br>
            <a:r>
              <a:rPr sz="1800" b="0" dirty="0"/>
              <a:t>Introduction</a:t>
            </a:r>
            <a:br>
              <a:rPr sz="1800" b="0" dirty="0"/>
            </a:br>
            <a:r>
              <a:rPr sz="1800" b="0" dirty="0"/>
              <a:t>Authentication Methods</a:t>
            </a:r>
            <a:br>
              <a:rPr sz="1800" b="0" dirty="0"/>
            </a:br>
            <a:r>
              <a:rPr sz="1800" b="0" dirty="0"/>
              <a:t>PKI </a:t>
            </a:r>
            <a:br>
              <a:rPr sz="1800" b="0" dirty="0"/>
            </a:br>
            <a:r>
              <a:rPr sz="1800" b="0" dirty="0"/>
              <a:t>Digital Certificate Passing</a:t>
            </a:r>
            <a:br>
              <a:rPr sz="1800" b="0" dirty="0"/>
            </a:br>
            <a:br>
              <a:rPr sz="1800" b="0" dirty="0"/>
            </a:br>
            <a:r>
              <a:rPr sz="2700" dirty="0">
                <a:solidFill>
                  <a:srgbClr val="000000"/>
                </a:solidFill>
              </a:rPr>
              <a:t>Prof Bill Buchanan OBE</a:t>
            </a:r>
            <a:br>
              <a:rPr sz="2700" dirty="0">
                <a:solidFill>
                  <a:srgbClr val="000000"/>
                </a:solidFill>
              </a:rPr>
            </a:br>
            <a:r>
              <a:rPr lang="en-GB" sz="1800" dirty="0"/>
              <a:t>https://</a:t>
            </a:r>
            <a:r>
              <a:rPr lang="en-GB" sz="1800" dirty="0" err="1"/>
              <a:t>asecuritysite.com</a:t>
            </a:r>
            <a:r>
              <a:rPr lang="en-GB" sz="1800" dirty="0"/>
              <a:t>/</a:t>
            </a:r>
            <a:r>
              <a:rPr lang="en-GB" sz="1800" dirty="0" err="1"/>
              <a:t>digitalcert</a:t>
            </a:r>
            <a:r>
              <a:rPr lang="en-GB" sz="1800" dirty="0"/>
              <a:t>/</a:t>
            </a:r>
            <a:br>
              <a:rPr sz="1800" b="0" dirty="0"/>
            </a:br>
            <a:endParaRPr sz="1800" b="0" dirty="0"/>
          </a:p>
        </p:txBody>
      </p:sp>
      <p:pic>
        <p:nvPicPr>
          <p:cNvPr id="4" name="Picture 3" descr="Text, letter&#10;&#10;Description automatically generated">
            <a:extLst>
              <a:ext uri="{FF2B5EF4-FFF2-40B4-BE49-F238E27FC236}">
                <a16:creationId xmlns:a16="http://schemas.microsoft.com/office/drawing/2014/main" id="{5E2CE49D-28A3-CD4F-9BB0-B0228AE6A1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9981" y="1097812"/>
            <a:ext cx="4692501" cy="3519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632331"/>
      </p:ext>
    </p:extLst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501985-DCEA-3940-B80F-63AB90CA1D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59C883-2672-9245-8D15-64D05DACF2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D57664D-08D8-1F4E-BA01-32225E5AF9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16000"/>
            <a:ext cx="9144000" cy="368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verview">
            <a:extLst>
              <a:ext uri="{FF2B5EF4-FFF2-40B4-BE49-F238E27FC236}">
                <a16:creationId xmlns:a16="http://schemas.microsoft.com/office/drawing/2014/main" id="{4FDE8AC3-9F00-C848-9B38-63741032EAA1}"/>
              </a:ext>
            </a:extLst>
          </p:cNvPr>
          <p:cNvSpPr txBox="1"/>
          <p:nvPr/>
        </p:nvSpPr>
        <p:spPr>
          <a:xfrm>
            <a:off x="434339" y="313231"/>
            <a:ext cx="7098032" cy="5847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0860" tIns="30860" rIns="30860" bIns="30860" anchor="ctr">
            <a:normAutofit/>
          </a:bodyPr>
          <a:lstStyle>
            <a:lvl1pPr defTabSz="762000">
              <a:lnSpc>
                <a:spcPct val="90000"/>
              </a:lnSpc>
              <a:defRPr sz="3000">
                <a:solidFill>
                  <a:srgbClr val="C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rPr dirty="0"/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1289985530"/>
      </p:ext>
    </p:extLst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501985-DCEA-3940-B80F-63AB90CA1D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59C883-2672-9245-8D15-64D05DACF2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F21F505-BAB5-1948-A412-2664816AF2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28" y="809307"/>
            <a:ext cx="8709661" cy="4041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verview">
            <a:extLst>
              <a:ext uri="{FF2B5EF4-FFF2-40B4-BE49-F238E27FC236}">
                <a16:creationId xmlns:a16="http://schemas.microsoft.com/office/drawing/2014/main" id="{E17E6FB0-074D-A740-BB63-6B648883A0DF}"/>
              </a:ext>
            </a:extLst>
          </p:cNvPr>
          <p:cNvSpPr txBox="1"/>
          <p:nvPr/>
        </p:nvSpPr>
        <p:spPr>
          <a:xfrm>
            <a:off x="434339" y="313231"/>
            <a:ext cx="7098032" cy="5847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0860" tIns="30860" rIns="30860" bIns="30860" anchor="ctr">
            <a:normAutofit/>
          </a:bodyPr>
          <a:lstStyle>
            <a:lvl1pPr defTabSz="762000">
              <a:lnSpc>
                <a:spcPct val="90000"/>
              </a:lnSpc>
              <a:defRPr sz="3000">
                <a:solidFill>
                  <a:srgbClr val="C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rPr lang="en-US" dirty="0"/>
              <a:t>ECDSA</a:t>
            </a:r>
            <a:endParaRPr dirty="0"/>
          </a:p>
        </p:txBody>
      </p:sp>
      <p:pic>
        <p:nvPicPr>
          <p:cNvPr id="7" name="Picture 6" descr="Text&#10;&#10;Description automatically generated with medium confidence">
            <a:hlinkClick r:id="rId3"/>
            <a:extLst>
              <a:ext uri="{FF2B5EF4-FFF2-40B4-BE49-F238E27FC236}">
                <a16:creationId xmlns:a16="http://schemas.microsoft.com/office/drawing/2014/main" id="{DA129AD6-8C63-C140-84C4-9313367FA5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5352" y="4007594"/>
            <a:ext cx="5428648" cy="1687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035731"/>
      </p:ext>
    </p:extLst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Title 1"/>
          <p:cNvSpPr txBox="1">
            <a:spLocks noGrp="1"/>
          </p:cNvSpPr>
          <p:nvPr>
            <p:ph type="title"/>
          </p:nvPr>
        </p:nvSpPr>
        <p:spPr>
          <a:xfrm>
            <a:off x="468312" y="324246"/>
            <a:ext cx="5327651" cy="4825902"/>
          </a:xfrm>
          <a:prstGeom prst="rect">
            <a:avLst/>
          </a:prstGeom>
        </p:spPr>
        <p:txBody>
          <a:bodyPr/>
          <a:lstStyle/>
          <a:p>
            <a:pPr algn="l">
              <a:defRPr sz="3900" b="1">
                <a:solidFill>
                  <a:srgbClr val="C00000"/>
                </a:solidFill>
              </a:defRPr>
            </a:pPr>
            <a:r>
              <a:rPr dirty="0"/>
              <a:t>Digital Certificates</a:t>
            </a:r>
            <a:br>
              <a:rPr dirty="0"/>
            </a:br>
            <a:r>
              <a:rPr sz="1800" b="0" dirty="0"/>
              <a:t> Introduction</a:t>
            </a:r>
            <a:br>
              <a:rPr sz="1800" b="0" dirty="0"/>
            </a:br>
            <a:r>
              <a:rPr sz="1800" b="0" dirty="0"/>
              <a:t>Authentication Methods</a:t>
            </a:r>
            <a:br>
              <a:rPr sz="1800" b="0" dirty="0"/>
            </a:br>
            <a:r>
              <a:rPr sz="1800" b="0" dirty="0"/>
              <a:t>PKI </a:t>
            </a:r>
            <a:br>
              <a:rPr sz="1800" b="0" dirty="0"/>
            </a:br>
            <a:r>
              <a:rPr sz="1800" b="0" dirty="0"/>
              <a:t>Digital Certificate Passing </a:t>
            </a:r>
            <a:br>
              <a:rPr sz="1800" b="0" dirty="0"/>
            </a:br>
            <a:br>
              <a:rPr sz="1800" b="0" dirty="0"/>
            </a:br>
            <a:r>
              <a:rPr sz="2700" dirty="0">
                <a:solidFill>
                  <a:srgbClr val="000000"/>
                </a:solidFill>
              </a:rPr>
              <a:t>Prof Bill Buchanan OBE</a:t>
            </a:r>
            <a:br>
              <a:rPr sz="2700" dirty="0">
                <a:solidFill>
                  <a:srgbClr val="000000"/>
                </a:solidFill>
              </a:rPr>
            </a:br>
            <a:r>
              <a:rPr lang="en-GB" sz="1800" dirty="0"/>
              <a:t>https://</a:t>
            </a:r>
            <a:r>
              <a:rPr lang="en-GB" sz="1800" dirty="0" err="1"/>
              <a:t>asecuritysite.com</a:t>
            </a:r>
            <a:r>
              <a:rPr lang="en-GB" sz="1800" dirty="0"/>
              <a:t>/</a:t>
            </a:r>
            <a:r>
              <a:rPr lang="en-GB" sz="1800" dirty="0" err="1"/>
              <a:t>digitalcert</a:t>
            </a:r>
            <a:r>
              <a:rPr lang="en-GB" sz="1800" dirty="0"/>
              <a:t>/</a:t>
            </a:r>
            <a:br>
              <a:rPr sz="1800" b="0" dirty="0"/>
            </a:br>
            <a:endParaRPr sz="1800" b="0" dirty="0"/>
          </a:p>
        </p:txBody>
      </p:sp>
      <p:pic>
        <p:nvPicPr>
          <p:cNvPr id="4" name="Picture 3" descr="Text, letter&#10;&#10;Description automatically generated">
            <a:extLst>
              <a:ext uri="{FF2B5EF4-FFF2-40B4-BE49-F238E27FC236}">
                <a16:creationId xmlns:a16="http://schemas.microsoft.com/office/drawing/2014/main" id="{82138F1D-57A2-D041-846C-1BB88474E6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9981" y="1097812"/>
            <a:ext cx="4692501" cy="3519376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39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6" y="0"/>
            <a:ext cx="9108504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42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6" y="0"/>
            <a:ext cx="9108504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45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48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08504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</TotalTime>
  <Words>467</Words>
  <Application>Microsoft Macintosh PowerPoint</Application>
  <PresentationFormat>On-screen Show (16:10)</PresentationFormat>
  <Paragraphs>87</Paragraphs>
  <Slides>59</Slides>
  <Notes>0</Notes>
  <HiddenSlides>2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5" baseType="lpstr">
      <vt:lpstr>Arial</vt:lpstr>
      <vt:lpstr>Calibri</vt:lpstr>
      <vt:lpstr>Calibri Light</vt:lpstr>
      <vt:lpstr>Menlo</vt:lpstr>
      <vt:lpstr>Times</vt:lpstr>
      <vt:lpstr>Office Theme</vt:lpstr>
      <vt:lpstr>PowerPoint Presentation</vt:lpstr>
      <vt:lpstr>Digital Certificates Introduction Authentication Methods Public Key Infrastructures  Digital Certificate Passing  Digital Signatures  Prof Bill Buchanan OBE https://asecuritysite.com/digitalcert/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Unit 6: Digital Certificates Introduction Authentication Methods  Prof Bill Buchanan OBE https://asecuritysite.com/digitalcert/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Digital Certificates  Introduction Authentication Methods PKI  Digital Certificate Passing   Prof Bill Buchanan OBE https://asecuritysite.com/digitalcert/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Digital Certificates  Introduction Authentication Methods PKI  Certificate Creation Digital Certificate Passing   Prof Bill Buchanan OBE https://asecuritysite.com/digitalcert/ </vt:lpstr>
      <vt:lpstr>PowerPoint Presentation</vt:lpstr>
      <vt:lpstr>PowerPoint Presentation</vt:lpstr>
      <vt:lpstr>PowerPoint Presentation</vt:lpstr>
      <vt:lpstr>Digital Certificates  Introduction Authentication Methods PKI  Digital Certificate Passing   Prof Bill Buchanan OBE https://asecuritysite.com/digitalcert/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Chapter 6: Digital Certificates Introduction Authentication Methods PKI  Digital Certificate Passing  Prof Bill Buchanan OBE https://asecuritysite.com/digitalcert/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Chapter 6: Digital Certificates Introduction Authentication Methods PKI  Digital Certificate Passing  Prof Bill Buchanan OBE https://asecuritysite.com/digitalcert/ </vt:lpstr>
      <vt:lpstr>PowerPoint Presentation</vt:lpstr>
      <vt:lpstr>PowerPoint Presentation</vt:lpstr>
      <vt:lpstr>Digital Certificates  Introduction Authentication Methods PKI  Digital Certificate Passing   Prof Bill Buchanan OBE https://asecuritysite.com/digitalcert/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Buchanan, Bill</cp:lastModifiedBy>
  <cp:revision>3</cp:revision>
  <dcterms:modified xsi:type="dcterms:W3CDTF">2022-03-03T13:24:22Z</dcterms:modified>
</cp:coreProperties>
</file>